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0" r:id="rId3"/>
    <p:sldId id="261" r:id="rId4"/>
    <p:sldId id="262" r:id="rId5"/>
    <p:sldId id="267" r:id="rId6"/>
    <p:sldId id="268" r:id="rId7"/>
    <p:sldId id="257" r:id="rId8"/>
    <p:sldId id="258" r:id="rId9"/>
    <p:sldId id="259" r:id="rId10"/>
    <p:sldId id="263"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BBF2F6-37A5-4FAD-84C7-8E87D0189EF8}" v="3" dt="2023-08-09T20:50:08.9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32" autoAdjust="0"/>
    <p:restoredTop sz="94660"/>
  </p:normalViewPr>
  <p:slideViewPr>
    <p:cSldViewPr snapToGrid="0">
      <p:cViewPr varScale="1">
        <p:scale>
          <a:sx n="75" d="100"/>
          <a:sy n="75" d="100"/>
        </p:scale>
        <p:origin x="62"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aron Rosenmund" userId="74d9a93043e6dbef" providerId="LiveId" clId="{34BBF2F6-37A5-4FAD-84C7-8E87D0189EF8}"/>
    <pc:docChg chg="undo custSel addSld delSld modSld sldOrd">
      <pc:chgData name="Aaron Rosenmund" userId="74d9a93043e6dbef" providerId="LiveId" clId="{34BBF2F6-37A5-4FAD-84C7-8E87D0189EF8}" dt="2023-08-09T21:03:17.158" v="3515" actId="20577"/>
      <pc:docMkLst>
        <pc:docMk/>
      </pc:docMkLst>
      <pc:sldChg chg="modSp mod ord">
        <pc:chgData name="Aaron Rosenmund" userId="74d9a93043e6dbef" providerId="LiveId" clId="{34BBF2F6-37A5-4FAD-84C7-8E87D0189EF8}" dt="2023-08-09T20:49:52.182" v="1971" actId="20577"/>
        <pc:sldMkLst>
          <pc:docMk/>
          <pc:sldMk cId="3212872857" sldId="257"/>
        </pc:sldMkLst>
        <pc:spChg chg="mod">
          <ac:chgData name="Aaron Rosenmund" userId="74d9a93043e6dbef" providerId="LiveId" clId="{34BBF2F6-37A5-4FAD-84C7-8E87D0189EF8}" dt="2023-08-09T20:49:52.182" v="1971" actId="20577"/>
          <ac:spMkLst>
            <pc:docMk/>
            <pc:sldMk cId="3212872857" sldId="257"/>
            <ac:spMk id="3" creationId="{B573EBAD-79C1-9F52-28B2-F5E6AD983FD1}"/>
          </ac:spMkLst>
        </pc:spChg>
      </pc:sldChg>
      <pc:sldChg chg="modSp add mod">
        <pc:chgData name="Aaron Rosenmund" userId="74d9a93043e6dbef" providerId="LiveId" clId="{34BBF2F6-37A5-4FAD-84C7-8E87D0189EF8}" dt="2023-08-09T20:50:32.666" v="1977" actId="20577"/>
        <pc:sldMkLst>
          <pc:docMk/>
          <pc:sldMk cId="2560565632" sldId="258"/>
        </pc:sldMkLst>
        <pc:spChg chg="mod">
          <ac:chgData name="Aaron Rosenmund" userId="74d9a93043e6dbef" providerId="LiveId" clId="{34BBF2F6-37A5-4FAD-84C7-8E87D0189EF8}" dt="2023-08-09T20:50:32.666" v="1977" actId="20577"/>
          <ac:spMkLst>
            <pc:docMk/>
            <pc:sldMk cId="2560565632" sldId="258"/>
            <ac:spMk id="3" creationId="{84E41ABC-44A8-DD1B-7992-09947F65FE46}"/>
          </ac:spMkLst>
        </pc:spChg>
      </pc:sldChg>
      <pc:sldChg chg="del">
        <pc:chgData name="Aaron Rosenmund" userId="74d9a93043e6dbef" providerId="LiveId" clId="{34BBF2F6-37A5-4FAD-84C7-8E87D0189EF8}" dt="2023-08-09T20:50:06.078" v="1972" actId="2696"/>
        <pc:sldMkLst>
          <pc:docMk/>
          <pc:sldMk cId="3657003265" sldId="258"/>
        </pc:sldMkLst>
      </pc:sldChg>
      <pc:sldChg chg="del">
        <pc:chgData name="Aaron Rosenmund" userId="74d9a93043e6dbef" providerId="LiveId" clId="{34BBF2F6-37A5-4FAD-84C7-8E87D0189EF8}" dt="2023-08-09T20:50:06.078" v="1972" actId="2696"/>
        <pc:sldMkLst>
          <pc:docMk/>
          <pc:sldMk cId="2001835114" sldId="259"/>
        </pc:sldMkLst>
      </pc:sldChg>
      <pc:sldChg chg="modSp add mod">
        <pc:chgData name="Aaron Rosenmund" userId="74d9a93043e6dbef" providerId="LiveId" clId="{34BBF2F6-37A5-4FAD-84C7-8E87D0189EF8}" dt="2023-08-09T20:50:36.377" v="1980" actId="20577"/>
        <pc:sldMkLst>
          <pc:docMk/>
          <pc:sldMk cId="3079073705" sldId="259"/>
        </pc:sldMkLst>
        <pc:spChg chg="mod">
          <ac:chgData name="Aaron Rosenmund" userId="74d9a93043e6dbef" providerId="LiveId" clId="{34BBF2F6-37A5-4FAD-84C7-8E87D0189EF8}" dt="2023-08-09T20:50:36.377" v="1980" actId="20577"/>
          <ac:spMkLst>
            <pc:docMk/>
            <pc:sldMk cId="3079073705" sldId="259"/>
            <ac:spMk id="3" creationId="{D5CAAAE2-7C5D-B8C4-E8D1-EEC8CFC0DD2D}"/>
          </ac:spMkLst>
        </pc:spChg>
      </pc:sldChg>
      <pc:sldChg chg="modSp mod">
        <pc:chgData name="Aaron Rosenmund" userId="74d9a93043e6dbef" providerId="LiveId" clId="{34BBF2F6-37A5-4FAD-84C7-8E87D0189EF8}" dt="2023-08-09T21:03:17.158" v="3515" actId="20577"/>
        <pc:sldMkLst>
          <pc:docMk/>
          <pc:sldMk cId="1354375491" sldId="261"/>
        </pc:sldMkLst>
        <pc:spChg chg="mod">
          <ac:chgData name="Aaron Rosenmund" userId="74d9a93043e6dbef" providerId="LiveId" clId="{34BBF2F6-37A5-4FAD-84C7-8E87D0189EF8}" dt="2023-08-09T21:03:17.158" v="3515" actId="20577"/>
          <ac:spMkLst>
            <pc:docMk/>
            <pc:sldMk cId="1354375491" sldId="261"/>
            <ac:spMk id="2" creationId="{8F2066EC-B94B-9A3D-6D96-A5741551EF03}"/>
          </ac:spMkLst>
        </pc:spChg>
        <pc:spChg chg="mod">
          <ac:chgData name="Aaron Rosenmund" userId="74d9a93043e6dbef" providerId="LiveId" clId="{34BBF2F6-37A5-4FAD-84C7-8E87D0189EF8}" dt="2023-08-09T21:02:04.953" v="3486" actId="20577"/>
          <ac:spMkLst>
            <pc:docMk/>
            <pc:sldMk cId="1354375491" sldId="261"/>
            <ac:spMk id="4" creationId="{A57013BB-3B82-23B5-CF36-0631819AB1C0}"/>
          </ac:spMkLst>
        </pc:spChg>
      </pc:sldChg>
      <pc:sldChg chg="addSp delSp modSp mod setBg">
        <pc:chgData name="Aaron Rosenmund" userId="74d9a93043e6dbef" providerId="LiveId" clId="{34BBF2F6-37A5-4FAD-84C7-8E87D0189EF8}" dt="2023-08-09T20:52:19.006" v="1992" actId="1076"/>
        <pc:sldMkLst>
          <pc:docMk/>
          <pc:sldMk cId="2379483067" sldId="262"/>
        </pc:sldMkLst>
        <pc:spChg chg="mod">
          <ac:chgData name="Aaron Rosenmund" userId="74d9a93043e6dbef" providerId="LiveId" clId="{34BBF2F6-37A5-4FAD-84C7-8E87D0189EF8}" dt="2023-08-09T20:51:59.822" v="1986" actId="26606"/>
          <ac:spMkLst>
            <pc:docMk/>
            <pc:sldMk cId="2379483067" sldId="262"/>
            <ac:spMk id="2" creationId="{CABCEFA0-8FDF-7FBB-91BE-4F7FE89DEB4E}"/>
          </ac:spMkLst>
        </pc:spChg>
        <pc:spChg chg="mod">
          <ac:chgData name="Aaron Rosenmund" userId="74d9a93043e6dbef" providerId="LiveId" clId="{34BBF2F6-37A5-4FAD-84C7-8E87D0189EF8}" dt="2023-08-09T20:52:19.006" v="1992" actId="1076"/>
          <ac:spMkLst>
            <pc:docMk/>
            <pc:sldMk cId="2379483067" sldId="262"/>
            <ac:spMk id="4" creationId="{6F460300-BEF0-ED7B-2F0B-453BA6ED9703}"/>
          </ac:spMkLst>
        </pc:spChg>
        <pc:spChg chg="add del">
          <ac:chgData name="Aaron Rosenmund" userId="74d9a93043e6dbef" providerId="LiveId" clId="{34BBF2F6-37A5-4FAD-84C7-8E87D0189EF8}" dt="2023-08-09T20:51:59.822" v="1986" actId="26606"/>
          <ac:spMkLst>
            <pc:docMk/>
            <pc:sldMk cId="2379483067" sldId="262"/>
            <ac:spMk id="11" creationId="{B95B9BA8-1D69-4796-85F5-B6D0BD52354B}"/>
          </ac:spMkLst>
        </pc:spChg>
        <pc:spChg chg="add del">
          <ac:chgData name="Aaron Rosenmund" userId="74d9a93043e6dbef" providerId="LiveId" clId="{34BBF2F6-37A5-4FAD-84C7-8E87D0189EF8}" dt="2023-08-09T20:51:59.822" v="1986" actId="26606"/>
          <ac:spMkLst>
            <pc:docMk/>
            <pc:sldMk cId="2379483067" sldId="262"/>
            <ac:spMk id="13" creationId="{A027D562-8F7E-478A-942E-D959A950C55E}"/>
          </ac:spMkLst>
        </pc:spChg>
        <pc:spChg chg="add del">
          <ac:chgData name="Aaron Rosenmund" userId="74d9a93043e6dbef" providerId="LiveId" clId="{34BBF2F6-37A5-4FAD-84C7-8E87D0189EF8}" dt="2023-08-09T20:51:59.822" v="1986" actId="26606"/>
          <ac:spMkLst>
            <pc:docMk/>
            <pc:sldMk cId="2379483067" sldId="262"/>
            <ac:spMk id="15" creationId="{48A28C56-2619-47F0-B448-9D145309B8BE}"/>
          </ac:spMkLst>
        </pc:spChg>
        <pc:spChg chg="add">
          <ac:chgData name="Aaron Rosenmund" userId="74d9a93043e6dbef" providerId="LiveId" clId="{34BBF2F6-37A5-4FAD-84C7-8E87D0189EF8}" dt="2023-08-09T20:51:59.822" v="1986" actId="26606"/>
          <ac:spMkLst>
            <pc:docMk/>
            <pc:sldMk cId="2379483067" sldId="262"/>
            <ac:spMk id="20" creationId="{B95B9BA8-1D69-4796-85F5-B6D0BD52354B}"/>
          </ac:spMkLst>
        </pc:spChg>
        <pc:grpChg chg="add">
          <ac:chgData name="Aaron Rosenmund" userId="74d9a93043e6dbef" providerId="LiveId" clId="{34BBF2F6-37A5-4FAD-84C7-8E87D0189EF8}" dt="2023-08-09T20:51:59.822" v="1986" actId="26606"/>
          <ac:grpSpMkLst>
            <pc:docMk/>
            <pc:sldMk cId="2379483067" sldId="262"/>
            <ac:grpSpMk id="22" creationId="{EE5D87AC-5CCC-4E1F-8B25-D3A6053029C8}"/>
          </ac:grpSpMkLst>
        </pc:grpChg>
        <pc:picChg chg="mod">
          <ac:chgData name="Aaron Rosenmund" userId="74d9a93043e6dbef" providerId="LiveId" clId="{34BBF2F6-37A5-4FAD-84C7-8E87D0189EF8}" dt="2023-08-09T20:51:59.822" v="1986" actId="26606"/>
          <ac:picMkLst>
            <pc:docMk/>
            <pc:sldMk cId="2379483067" sldId="262"/>
            <ac:picMk id="6" creationId="{55DE8920-7EF2-63BE-8836-E92C804FBDBE}"/>
          </ac:picMkLst>
        </pc:picChg>
      </pc:sldChg>
      <pc:sldChg chg="addSp modSp new mod setBg">
        <pc:chgData name="Aaron Rosenmund" userId="74d9a93043e6dbef" providerId="LiveId" clId="{34BBF2F6-37A5-4FAD-84C7-8E87D0189EF8}" dt="2023-08-09T20:46:55.343" v="1477" actId="26606"/>
        <pc:sldMkLst>
          <pc:docMk/>
          <pc:sldMk cId="3829078631" sldId="267"/>
        </pc:sldMkLst>
        <pc:spChg chg="mod">
          <ac:chgData name="Aaron Rosenmund" userId="74d9a93043e6dbef" providerId="LiveId" clId="{34BBF2F6-37A5-4FAD-84C7-8E87D0189EF8}" dt="2023-08-09T20:46:55.343" v="1477" actId="26606"/>
          <ac:spMkLst>
            <pc:docMk/>
            <pc:sldMk cId="3829078631" sldId="267"/>
            <ac:spMk id="2" creationId="{BA0B55DB-7489-EB49-D1CC-2404625CD021}"/>
          </ac:spMkLst>
        </pc:spChg>
        <pc:spChg chg="mod">
          <ac:chgData name="Aaron Rosenmund" userId="74d9a93043e6dbef" providerId="LiveId" clId="{34BBF2F6-37A5-4FAD-84C7-8E87D0189EF8}" dt="2023-08-09T20:46:55.343" v="1477" actId="26606"/>
          <ac:spMkLst>
            <pc:docMk/>
            <pc:sldMk cId="3829078631" sldId="267"/>
            <ac:spMk id="3" creationId="{D6611BC7-260F-B99D-6FED-5E255FA2EBF2}"/>
          </ac:spMkLst>
        </pc:spChg>
        <pc:spChg chg="add">
          <ac:chgData name="Aaron Rosenmund" userId="74d9a93043e6dbef" providerId="LiveId" clId="{34BBF2F6-37A5-4FAD-84C7-8E87D0189EF8}" dt="2023-08-09T20:46:55.343" v="1477" actId="26606"/>
          <ac:spMkLst>
            <pc:docMk/>
            <pc:sldMk cId="3829078631" sldId="267"/>
            <ac:spMk id="8" creationId="{1588D7E5-D16D-46A5-95CF-A4EE943D8C1C}"/>
          </ac:spMkLst>
        </pc:spChg>
        <pc:spChg chg="add">
          <ac:chgData name="Aaron Rosenmund" userId="74d9a93043e6dbef" providerId="LiveId" clId="{34BBF2F6-37A5-4FAD-84C7-8E87D0189EF8}" dt="2023-08-09T20:46:55.343" v="1477" actId="26606"/>
          <ac:spMkLst>
            <pc:docMk/>
            <pc:sldMk cId="3829078631" sldId="267"/>
            <ac:spMk id="10" creationId="{6E8FF1DD-6B6A-4F7A-9F2D-6BC47F56A704}"/>
          </ac:spMkLst>
        </pc:spChg>
        <pc:grpChg chg="add">
          <ac:chgData name="Aaron Rosenmund" userId="74d9a93043e6dbef" providerId="LiveId" clId="{34BBF2F6-37A5-4FAD-84C7-8E87D0189EF8}" dt="2023-08-09T20:46:55.343" v="1477" actId="26606"/>
          <ac:grpSpMkLst>
            <pc:docMk/>
            <pc:sldMk cId="3829078631" sldId="267"/>
            <ac:grpSpMk id="12" creationId="{6D8FBD0B-C1AF-4B85-811D-11036103CE8B}"/>
          </ac:grpSpMkLst>
        </pc:grpChg>
      </pc:sldChg>
      <pc:sldChg chg="addSp modSp new mod">
        <pc:chgData name="Aaron Rosenmund" userId="74d9a93043e6dbef" providerId="LiveId" clId="{34BBF2F6-37A5-4FAD-84C7-8E87D0189EF8}" dt="2023-08-09T20:50:16.647" v="1974" actId="1076"/>
        <pc:sldMkLst>
          <pc:docMk/>
          <pc:sldMk cId="1861118380" sldId="268"/>
        </pc:sldMkLst>
        <pc:spChg chg="add mod">
          <ac:chgData name="Aaron Rosenmund" userId="74d9a93043e6dbef" providerId="LiveId" clId="{34BBF2F6-37A5-4FAD-84C7-8E87D0189EF8}" dt="2023-08-09T20:47:25.125" v="1506" actId="20577"/>
          <ac:spMkLst>
            <pc:docMk/>
            <pc:sldMk cId="1861118380" sldId="268"/>
            <ac:spMk id="2" creationId="{E72461F8-3066-22D0-186D-6A781DA381E8}"/>
          </ac:spMkLst>
        </pc:spChg>
        <pc:spChg chg="add mod">
          <ac:chgData name="Aaron Rosenmund" userId="74d9a93043e6dbef" providerId="LiveId" clId="{34BBF2F6-37A5-4FAD-84C7-8E87D0189EF8}" dt="2023-08-09T20:50:16.647" v="1974" actId="1076"/>
          <ac:spMkLst>
            <pc:docMk/>
            <pc:sldMk cId="1861118380" sldId="268"/>
            <ac:spMk id="3" creationId="{256248F9-9216-F1DD-67A4-C22421BEE583}"/>
          </ac:spMkLst>
        </pc:spChg>
      </pc:sldChg>
    </pc:docChg>
  </pc:docChgLst>
</pc:chgInfo>
</file>

<file path=ppt/media/image1.png>
</file>

<file path=ppt/media/image2.png>
</file>

<file path=ppt/media/image3.png>
</file>

<file path=ppt/media/image4.png>
</file>

<file path=ppt/media/image5.jpe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8/9/2023</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1300523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710040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311107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983845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1973730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658883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62080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825578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242849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35477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8/9/2023</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691854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900">
                <a:solidFill>
                  <a:schemeClr val="tx1"/>
                </a:solidFill>
              </a:defRPr>
            </a:lvl1pPr>
          </a:lstStyle>
          <a:p>
            <a:fld id="{F4D57BDD-E64A-4D27-8978-82FFCA18A12C}" type="datetimeFigureOut">
              <a:rPr lang="en-US" smtClean="0"/>
              <a:pPr/>
              <a:t>8/9/2023</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8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36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776217175"/>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www.pluralsight.com/free"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727D854C-3B42-49DF-2FC4-7097D8CDF0E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b="279"/>
          <a:stretch/>
        </p:blipFill>
        <p:spPr>
          <a:xfrm>
            <a:off x="20" y="10"/>
            <a:ext cx="12191435" cy="6857989"/>
          </a:xfrm>
          <a:prstGeom prst="rect">
            <a:avLst/>
          </a:prstGeom>
        </p:spPr>
      </p:pic>
      <p:sp>
        <p:nvSpPr>
          <p:cNvPr id="11" name="Rectangle 10">
            <a:extLst>
              <a:ext uri="{FF2B5EF4-FFF2-40B4-BE49-F238E27FC236}">
                <a16:creationId xmlns:a16="http://schemas.microsoft.com/office/drawing/2014/main" id="{70B1A9B2-C051-494A-A1E0-2E4EF693C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4525"/>
            <a:ext cx="12192001" cy="4571998"/>
          </a:xfrm>
          <a:prstGeom prst="rect">
            <a:avLst/>
          </a:prstGeom>
          <a:gradFill flip="none" rotWithShape="1">
            <a:gsLst>
              <a:gs pos="41000">
                <a:srgbClr val="000000">
                  <a:alpha val="40000"/>
                </a:srgbClr>
              </a:gs>
              <a:gs pos="75000">
                <a:srgbClr val="000000">
                  <a:alpha val="4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FDCD06-233F-3DCA-D3DE-AE37D7BEB18D}"/>
              </a:ext>
            </a:extLst>
          </p:cNvPr>
          <p:cNvSpPr>
            <a:spLocks noGrp="1"/>
          </p:cNvSpPr>
          <p:nvPr>
            <p:ph type="ctrTitle"/>
          </p:nvPr>
        </p:nvSpPr>
        <p:spPr>
          <a:xfrm>
            <a:off x="762000" y="1524000"/>
            <a:ext cx="5334000" cy="4271962"/>
          </a:xfrm>
        </p:spPr>
        <p:txBody>
          <a:bodyPr>
            <a:normAutofit/>
          </a:bodyPr>
          <a:lstStyle/>
          <a:p>
            <a:pPr algn="l"/>
            <a:r>
              <a:rPr lang="en-US" sz="5600">
                <a:solidFill>
                  <a:srgbClr val="FFFFFF"/>
                </a:solidFill>
              </a:rPr>
              <a:t>Active Directory: The good, The bad, and the lolWUT?</a:t>
            </a:r>
          </a:p>
        </p:txBody>
      </p:sp>
      <p:sp>
        <p:nvSpPr>
          <p:cNvPr id="3" name="Subtitle 2">
            <a:extLst>
              <a:ext uri="{FF2B5EF4-FFF2-40B4-BE49-F238E27FC236}">
                <a16:creationId xmlns:a16="http://schemas.microsoft.com/office/drawing/2014/main" id="{1E364EC6-B8B9-3ED0-3F6A-79A710CA8217}"/>
              </a:ext>
            </a:extLst>
          </p:cNvPr>
          <p:cNvSpPr>
            <a:spLocks noGrp="1"/>
          </p:cNvSpPr>
          <p:nvPr>
            <p:ph type="subTitle" idx="1"/>
          </p:nvPr>
        </p:nvSpPr>
        <p:spPr>
          <a:xfrm>
            <a:off x="6857998" y="4572000"/>
            <a:ext cx="4572001" cy="1223962"/>
          </a:xfrm>
        </p:spPr>
        <p:txBody>
          <a:bodyPr>
            <a:normAutofit/>
          </a:bodyPr>
          <a:lstStyle/>
          <a:p>
            <a:pPr algn="l"/>
            <a:r>
              <a:rPr lang="en-US">
                <a:solidFill>
                  <a:srgbClr val="FFFFFF"/>
                </a:solidFill>
              </a:rPr>
              <a:t>Defcon 31 Workshop</a:t>
            </a:r>
          </a:p>
        </p:txBody>
      </p:sp>
    </p:spTree>
    <p:extLst>
      <p:ext uri="{BB962C8B-B14F-4D97-AF65-F5344CB8AC3E}">
        <p14:creationId xmlns:p14="http://schemas.microsoft.com/office/powerpoint/2010/main" val="3641438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964CBE2-084A-47DF-A704-CF5F6217B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F18F0A-2C99-B19A-B78D-583221CFA35A}"/>
              </a:ext>
            </a:extLst>
          </p:cNvPr>
          <p:cNvSpPr>
            <a:spLocks noGrp="1"/>
          </p:cNvSpPr>
          <p:nvPr>
            <p:ph type="title"/>
          </p:nvPr>
        </p:nvSpPr>
        <p:spPr>
          <a:xfrm>
            <a:off x="762000" y="762001"/>
            <a:ext cx="6096000" cy="2747962"/>
          </a:xfrm>
        </p:spPr>
        <p:txBody>
          <a:bodyPr vert="horz" lIns="91440" tIns="45720" rIns="91440" bIns="45720" rtlCol="0" anchor="b" anchorCtr="0">
            <a:normAutofit/>
          </a:bodyPr>
          <a:lstStyle/>
          <a:p>
            <a:r>
              <a:rPr lang="en-US" sz="3200"/>
              <a:t>The Lab Environment</a:t>
            </a:r>
            <a:br>
              <a:rPr lang="en-US" sz="3200"/>
            </a:br>
            <a:br>
              <a:rPr lang="en-US" sz="3200"/>
            </a:br>
            <a:r>
              <a:rPr lang="en-US" sz="3200"/>
              <a:t>Account Required: </a:t>
            </a:r>
            <a:r>
              <a:rPr lang="en-US" sz="3200">
                <a:hlinkClick r:id="rId2"/>
              </a:rPr>
              <a:t>www.pluralsight.com/free</a:t>
            </a:r>
            <a:br>
              <a:rPr lang="en-US" sz="3200"/>
            </a:br>
            <a:r>
              <a:rPr lang="en-US" sz="3200"/>
              <a:t>(no cc required)</a:t>
            </a:r>
            <a:br>
              <a:rPr lang="en-US" sz="3200"/>
            </a:br>
            <a:endParaRPr lang="en-US" sz="3200"/>
          </a:p>
        </p:txBody>
      </p:sp>
      <p:pic>
        <p:nvPicPr>
          <p:cNvPr id="4" name="Picture 3">
            <a:extLst>
              <a:ext uri="{FF2B5EF4-FFF2-40B4-BE49-F238E27FC236}">
                <a16:creationId xmlns:a16="http://schemas.microsoft.com/office/drawing/2014/main" id="{027633DD-86A8-B130-5445-A1FD2CFF97F2}"/>
              </a:ext>
            </a:extLst>
          </p:cNvPr>
          <p:cNvPicPr>
            <a:picLocks noChangeAspect="1"/>
          </p:cNvPicPr>
          <p:nvPr/>
        </p:nvPicPr>
        <p:blipFill>
          <a:blip r:embed="rId3"/>
          <a:stretch>
            <a:fillRect/>
          </a:stretch>
        </p:blipFill>
        <p:spPr>
          <a:xfrm>
            <a:off x="7077074" y="2879443"/>
            <a:ext cx="4352925" cy="1099113"/>
          </a:xfrm>
          <a:prstGeom prst="rect">
            <a:avLst/>
          </a:prstGeom>
        </p:spPr>
      </p:pic>
    </p:spTree>
    <p:extLst>
      <p:ext uri="{BB962C8B-B14F-4D97-AF65-F5344CB8AC3E}">
        <p14:creationId xmlns:p14="http://schemas.microsoft.com/office/powerpoint/2010/main" val="31526917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8BCC3-78ED-B6B6-5D95-CFC3C50D41B9}"/>
              </a:ext>
            </a:extLst>
          </p:cNvPr>
          <p:cNvSpPr>
            <a:spLocks noGrp="1"/>
          </p:cNvSpPr>
          <p:nvPr>
            <p:ph type="title"/>
          </p:nvPr>
        </p:nvSpPr>
        <p:spPr/>
        <p:txBody>
          <a:bodyPr/>
          <a:lstStyle/>
          <a:p>
            <a:r>
              <a:rPr lang="en-US" dirty="0"/>
              <a:t>Active Directory Sandbox</a:t>
            </a:r>
          </a:p>
        </p:txBody>
      </p:sp>
      <p:sp>
        <p:nvSpPr>
          <p:cNvPr id="3" name="Text Placeholder 2">
            <a:extLst>
              <a:ext uri="{FF2B5EF4-FFF2-40B4-BE49-F238E27FC236}">
                <a16:creationId xmlns:a16="http://schemas.microsoft.com/office/drawing/2014/main" id="{E3E55F55-6976-D035-652D-B1D06BD3D26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14859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diagram of a computer network&#10;&#10;Description automatically generated">
            <a:extLst>
              <a:ext uri="{FF2B5EF4-FFF2-40B4-BE49-F238E27FC236}">
                <a16:creationId xmlns:a16="http://schemas.microsoft.com/office/drawing/2014/main" id="{4808A171-6634-4D15-8456-C238A449D4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0030" y="1196146"/>
            <a:ext cx="6911939" cy="4465707"/>
          </a:xfrm>
          <a:prstGeom prst="rect">
            <a:avLst/>
          </a:prstGeom>
        </p:spPr>
      </p:pic>
    </p:spTree>
    <p:extLst>
      <p:ext uri="{BB962C8B-B14F-4D97-AF65-F5344CB8AC3E}">
        <p14:creationId xmlns:p14="http://schemas.microsoft.com/office/powerpoint/2010/main" val="4259722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B3909D-3B5B-CF4D-F847-84755BAB7EBA}"/>
              </a:ext>
            </a:extLst>
          </p:cNvPr>
          <p:cNvPicPr>
            <a:picLocks noChangeAspect="1"/>
          </p:cNvPicPr>
          <p:nvPr/>
        </p:nvPicPr>
        <p:blipFill>
          <a:blip r:embed="rId2"/>
          <a:stretch>
            <a:fillRect/>
          </a:stretch>
        </p:blipFill>
        <p:spPr>
          <a:xfrm>
            <a:off x="561202" y="2100077"/>
            <a:ext cx="11069595" cy="2657846"/>
          </a:xfrm>
          <a:prstGeom prst="rect">
            <a:avLst/>
          </a:prstGeom>
        </p:spPr>
      </p:pic>
    </p:spTree>
    <p:extLst>
      <p:ext uri="{BB962C8B-B14F-4D97-AF65-F5344CB8AC3E}">
        <p14:creationId xmlns:p14="http://schemas.microsoft.com/office/powerpoint/2010/main" val="3258330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6E0D1-E502-4D05-119C-BAB832132C51}"/>
              </a:ext>
            </a:extLst>
          </p:cNvPr>
          <p:cNvSpPr>
            <a:spLocks noGrp="1"/>
          </p:cNvSpPr>
          <p:nvPr>
            <p:ph type="title"/>
          </p:nvPr>
        </p:nvSpPr>
        <p:spPr/>
        <p:txBody>
          <a:bodyPr/>
          <a:lstStyle/>
          <a:p>
            <a:r>
              <a:rPr lang="en-US" dirty="0"/>
              <a:t>Aaron Rosenmund</a:t>
            </a:r>
            <a:br>
              <a:rPr lang="en-US" dirty="0"/>
            </a:br>
            <a:r>
              <a:rPr lang="en-US" dirty="0"/>
              <a:t>@arosenmund</a:t>
            </a:r>
          </a:p>
        </p:txBody>
      </p:sp>
      <p:pic>
        <p:nvPicPr>
          <p:cNvPr id="6" name="Content Placeholder 5" descr="A person and a cat sitting at a computer&#10;&#10;Description automatically generated">
            <a:extLst>
              <a:ext uri="{FF2B5EF4-FFF2-40B4-BE49-F238E27FC236}">
                <a16:creationId xmlns:a16="http://schemas.microsoft.com/office/drawing/2014/main" id="{B67C14C3-974F-EC6A-249C-46E4D3FD97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65240" y="952500"/>
            <a:ext cx="4953000" cy="4953000"/>
          </a:xfrm>
        </p:spPr>
      </p:pic>
      <p:sp>
        <p:nvSpPr>
          <p:cNvPr id="4" name="Text Placeholder 3">
            <a:extLst>
              <a:ext uri="{FF2B5EF4-FFF2-40B4-BE49-F238E27FC236}">
                <a16:creationId xmlns:a16="http://schemas.microsoft.com/office/drawing/2014/main" id="{C8F4D313-FFC6-F5A4-F6F9-32FA0116DE6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2802563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066EC-B94B-9A3D-6D96-A5741551EF03}"/>
              </a:ext>
            </a:extLst>
          </p:cNvPr>
          <p:cNvSpPr>
            <a:spLocks noGrp="1"/>
          </p:cNvSpPr>
          <p:nvPr>
            <p:ph type="title"/>
          </p:nvPr>
        </p:nvSpPr>
        <p:spPr/>
        <p:txBody>
          <a:bodyPr/>
          <a:lstStyle/>
          <a:p>
            <a:r>
              <a:rPr lang="en-US" dirty="0"/>
              <a:t>Brandon DeVault</a:t>
            </a:r>
            <a:br>
              <a:rPr lang="en-US" dirty="0"/>
            </a:br>
            <a:r>
              <a:rPr lang="en-US" dirty="0"/>
              <a:t>@DeVaultsecurity</a:t>
            </a:r>
          </a:p>
        </p:txBody>
      </p:sp>
      <p:pic>
        <p:nvPicPr>
          <p:cNvPr id="6" name="Content Placeholder 5" descr="A cat playing cards at a table with cats&#10;&#10;Description automatically generated">
            <a:extLst>
              <a:ext uri="{FF2B5EF4-FFF2-40B4-BE49-F238E27FC236}">
                <a16:creationId xmlns:a16="http://schemas.microsoft.com/office/drawing/2014/main" id="{C35E9502-E326-7C69-4799-67276B4F1BE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34760" y="858520"/>
            <a:ext cx="5237480" cy="5237480"/>
          </a:xfrm>
        </p:spPr>
      </p:pic>
      <p:sp>
        <p:nvSpPr>
          <p:cNvPr id="4" name="Text Placeholder 3">
            <a:extLst>
              <a:ext uri="{FF2B5EF4-FFF2-40B4-BE49-F238E27FC236}">
                <a16:creationId xmlns:a16="http://schemas.microsoft.com/office/drawing/2014/main" id="{A57013BB-3B82-23B5-CF36-0631819AB1C0}"/>
              </a:ext>
            </a:extLst>
          </p:cNvPr>
          <p:cNvSpPr>
            <a:spLocks noGrp="1"/>
          </p:cNvSpPr>
          <p:nvPr>
            <p:ph type="body" sz="half" idx="2"/>
          </p:nvPr>
        </p:nvSpPr>
        <p:spPr/>
        <p:txBody>
          <a:bodyPr>
            <a:normAutofit lnSpcReduction="10000"/>
          </a:bodyPr>
          <a:lstStyle/>
          <a:p>
            <a:r>
              <a:rPr lang="en-US" dirty="0"/>
              <a:t>“Papa was a gambling man, always on the move” is the quote on </a:t>
            </a:r>
            <a:r>
              <a:rPr lang="en-US" dirty="0" err="1"/>
              <a:t>Brandons</a:t>
            </a:r>
            <a:r>
              <a:rPr lang="en-US" dirty="0"/>
              <a:t> grave stone.  A funeral held without a body, but the old Brandon will never return.  Making a deal to gain access to magic, it came with a cost, as we was transformed into a half man half cat.  Embracing his love of cards and close up magic, he makes a quick buck off hustling tomcats at the tables by day, and works cyber magic by night to stay in touch with his humanity.</a:t>
            </a:r>
          </a:p>
        </p:txBody>
      </p:sp>
    </p:spTree>
    <p:extLst>
      <p:ext uri="{BB962C8B-B14F-4D97-AF65-F5344CB8AC3E}">
        <p14:creationId xmlns:p14="http://schemas.microsoft.com/office/powerpoint/2010/main" val="1354375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BCEFA0-8FDF-7FBB-91BE-4F7FE89DEB4E}"/>
              </a:ext>
            </a:extLst>
          </p:cNvPr>
          <p:cNvSpPr>
            <a:spLocks noGrp="1"/>
          </p:cNvSpPr>
          <p:nvPr>
            <p:ph type="title"/>
          </p:nvPr>
        </p:nvSpPr>
        <p:spPr>
          <a:xfrm>
            <a:off x="762000" y="1009650"/>
            <a:ext cx="4400549" cy="1857375"/>
          </a:xfrm>
        </p:spPr>
        <p:txBody>
          <a:bodyPr vert="horz" lIns="91440" tIns="45720" rIns="91440" bIns="45720" rtlCol="0" anchor="b" anchorCtr="0">
            <a:normAutofit/>
          </a:bodyPr>
          <a:lstStyle/>
          <a:p>
            <a:r>
              <a:rPr lang="en-US" sz="4400" kern="1200" dirty="0">
                <a:solidFill>
                  <a:schemeClr val="tx1"/>
                </a:solidFill>
                <a:latin typeface="+mj-lt"/>
                <a:ea typeface="+mj-ea"/>
                <a:cs typeface="+mj-cs"/>
              </a:rPr>
              <a:t>Ryan Chapman</a:t>
            </a:r>
            <a:br>
              <a:rPr lang="en-US" sz="4400" kern="1200" dirty="0">
                <a:solidFill>
                  <a:schemeClr val="tx1"/>
                </a:solidFill>
                <a:latin typeface="+mj-lt"/>
                <a:ea typeface="+mj-ea"/>
                <a:cs typeface="+mj-cs"/>
              </a:rPr>
            </a:br>
            <a:r>
              <a:rPr lang="en-US" sz="4400" kern="1200" dirty="0">
                <a:solidFill>
                  <a:schemeClr val="tx1"/>
                </a:solidFill>
                <a:latin typeface="+mj-lt"/>
                <a:ea typeface="+mj-ea"/>
                <a:cs typeface="+mj-cs"/>
              </a:rPr>
              <a:t>@rj_chap</a:t>
            </a:r>
          </a:p>
        </p:txBody>
      </p:sp>
      <p:pic>
        <p:nvPicPr>
          <p:cNvPr id="6" name="Content Placeholder 5" descr="Two roosters fighting in a room&#10;&#10;Description automatically generated">
            <a:extLst>
              <a:ext uri="{FF2B5EF4-FFF2-40B4-BE49-F238E27FC236}">
                <a16:creationId xmlns:a16="http://schemas.microsoft.com/office/drawing/2014/main" id="{55DE8920-7EF2-63BE-8836-E92C804FBDB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048" r="3050"/>
          <a:stretch/>
        </p:blipFill>
        <p:spPr>
          <a:xfrm>
            <a:off x="5752193" y="10"/>
            <a:ext cx="6439807" cy="6857989"/>
          </a:xfrm>
          <a:custGeom>
            <a:avLst/>
            <a:gdLst/>
            <a:ahLst/>
            <a:cxnLst/>
            <a:rect l="l" t="t" r="r" b="b"/>
            <a:pathLst>
              <a:path w="643980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1"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2" y="528850"/>
                  <a:pt x="335479" y="536547"/>
                  <a:pt x="337867" y="544146"/>
                </a:cubicBezTo>
                <a:lnTo>
                  <a:pt x="340032" y="549926"/>
                </a:lnTo>
                <a:lnTo>
                  <a:pt x="340448" y="551717"/>
                </a:lnTo>
                <a:lnTo>
                  <a:pt x="346286" y="566616"/>
                </a:lnTo>
                <a:lnTo>
                  <a:pt x="346338" y="566754"/>
                </a:lnTo>
                <a:lnTo>
                  <a:pt x="352655" y="583595"/>
                </a:lnTo>
                <a:lnTo>
                  <a:pt x="359451" y="612658"/>
                </a:lnTo>
                <a:cubicBezTo>
                  <a:pt x="358988" y="604728"/>
                  <a:pt x="357231" y="597005"/>
                  <a:pt x="354829" y="589388"/>
                </a:cubicBezTo>
                <a:lnTo>
                  <a:pt x="352655" y="583595"/>
                </a:lnTo>
                <a:lnTo>
                  <a:pt x="352236" y="581804"/>
                </a:lnTo>
                <a:lnTo>
                  <a:pt x="346286" y="566616"/>
                </a:lnTo>
                <a:lnTo>
                  <a:pt x="340032" y="549926"/>
                </a:lnTo>
                <a:close/>
                <a:moveTo>
                  <a:pt x="384407" y="268794"/>
                </a:moveTo>
                <a:lnTo>
                  <a:pt x="387837" y="328017"/>
                </a:lnTo>
                <a:cubicBezTo>
                  <a:pt x="389527" y="318646"/>
                  <a:pt x="389932" y="309031"/>
                  <a:pt x="389283" y="299164"/>
                </a:cubicBezTo>
                <a:cubicBezTo>
                  <a:pt x="388634" y="289296"/>
                  <a:pt x="386932" y="279176"/>
                  <a:pt x="384407" y="268794"/>
                </a:cubicBezTo>
                <a:close/>
                <a:moveTo>
                  <a:pt x="66991" y="0"/>
                </a:moveTo>
                <a:lnTo>
                  <a:pt x="6439807" y="0"/>
                </a:lnTo>
                <a:lnTo>
                  <a:pt x="6439807" y="6857999"/>
                </a:lnTo>
                <a:lnTo>
                  <a:pt x="149318" y="6857999"/>
                </a:lnTo>
                <a:lnTo>
                  <a:pt x="149318" y="6857457"/>
                </a:lnTo>
                <a:lnTo>
                  <a:pt x="22079" y="6857457"/>
                </a:lnTo>
                <a:lnTo>
                  <a:pt x="26851" y="6796804"/>
                </a:lnTo>
                <a:cubicBezTo>
                  <a:pt x="32162" y="6777207"/>
                  <a:pt x="39591" y="6758011"/>
                  <a:pt x="44354" y="6738388"/>
                </a:cubicBezTo>
                <a:cubicBezTo>
                  <a:pt x="48736" y="6720103"/>
                  <a:pt x="58832" y="6702955"/>
                  <a:pt x="67214" y="6685617"/>
                </a:cubicBezTo>
                <a:cubicBezTo>
                  <a:pt x="83217" y="6652472"/>
                  <a:pt x="73120" y="6617036"/>
                  <a:pt x="77310" y="6583128"/>
                </a:cubicBezTo>
                <a:cubicBezTo>
                  <a:pt x="78646" y="6572269"/>
                  <a:pt x="80168" y="6561411"/>
                  <a:pt x="82837" y="6550742"/>
                </a:cubicBezTo>
                <a:cubicBezTo>
                  <a:pt x="89885" y="6521593"/>
                  <a:pt x="95981" y="6491874"/>
                  <a:pt x="105698" y="6463490"/>
                </a:cubicBezTo>
                <a:cubicBezTo>
                  <a:pt x="116555" y="6431292"/>
                  <a:pt x="131034" y="6400429"/>
                  <a:pt x="146085" y="6363664"/>
                </a:cubicBezTo>
                <a:cubicBezTo>
                  <a:pt x="142274" y="6350899"/>
                  <a:pt x="131986" y="6331277"/>
                  <a:pt x="131034" y="6311084"/>
                </a:cubicBezTo>
                <a:cubicBezTo>
                  <a:pt x="127795" y="6246121"/>
                  <a:pt x="145512" y="6185351"/>
                  <a:pt x="173519" y="6127247"/>
                </a:cubicBezTo>
                <a:cubicBezTo>
                  <a:pt x="181900" y="6109530"/>
                  <a:pt x="187424" y="6090477"/>
                  <a:pt x="195616" y="6072569"/>
                </a:cubicBezTo>
                <a:cubicBezTo>
                  <a:pt x="198472" y="6066284"/>
                  <a:pt x="204569" y="6058092"/>
                  <a:pt x="210287" y="6056948"/>
                </a:cubicBezTo>
                <a:cubicBezTo>
                  <a:pt x="243432" y="6050282"/>
                  <a:pt x="242862" y="6025515"/>
                  <a:pt x="244766" y="5999796"/>
                </a:cubicBezTo>
                <a:cubicBezTo>
                  <a:pt x="247051" y="5969124"/>
                  <a:pt x="252386" y="5938836"/>
                  <a:pt x="256958" y="5908355"/>
                </a:cubicBezTo>
                <a:cubicBezTo>
                  <a:pt x="257530" y="5904353"/>
                  <a:pt x="261530" y="5900735"/>
                  <a:pt x="264199" y="5897114"/>
                </a:cubicBezTo>
                <a:cubicBezTo>
                  <a:pt x="268199" y="5891590"/>
                  <a:pt x="274296" y="5886447"/>
                  <a:pt x="275818" y="5880348"/>
                </a:cubicBezTo>
                <a:cubicBezTo>
                  <a:pt x="283249" y="5849107"/>
                  <a:pt x="289535" y="5817674"/>
                  <a:pt x="296393" y="5786239"/>
                </a:cubicBezTo>
                <a:cubicBezTo>
                  <a:pt x="297919" y="5779191"/>
                  <a:pt x="299822" y="5771953"/>
                  <a:pt x="302870" y="5765474"/>
                </a:cubicBezTo>
                <a:cubicBezTo>
                  <a:pt x="305728" y="5759378"/>
                  <a:pt x="310682" y="5754234"/>
                  <a:pt x="313730" y="5748136"/>
                </a:cubicBezTo>
                <a:cubicBezTo>
                  <a:pt x="321921" y="5731564"/>
                  <a:pt x="329541" y="5714607"/>
                  <a:pt x="338685" y="5695178"/>
                </a:cubicBezTo>
                <a:cubicBezTo>
                  <a:pt x="321541" y="5684320"/>
                  <a:pt x="331258" y="5669647"/>
                  <a:pt x="339449" y="5651360"/>
                </a:cubicBezTo>
                <a:cubicBezTo>
                  <a:pt x="347831" y="5632691"/>
                  <a:pt x="350497" y="5611164"/>
                  <a:pt x="353546"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4" y="4893907"/>
                  <a:pt x="406697" y="4884572"/>
                </a:cubicBezTo>
                <a:cubicBezTo>
                  <a:pt x="399647" y="4857522"/>
                  <a:pt x="388978" y="4831420"/>
                  <a:pt x="384216" y="4803988"/>
                </a:cubicBezTo>
                <a:cubicBezTo>
                  <a:pt x="381551" y="4788747"/>
                  <a:pt x="386312" y="4771793"/>
                  <a:pt x="389741" y="4755980"/>
                </a:cubicBezTo>
                <a:cubicBezTo>
                  <a:pt x="393361"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1" y="4346201"/>
                  <a:pt x="391265" y="4340674"/>
                  <a:pt x="392218" y="4335722"/>
                </a:cubicBezTo>
                <a:cubicBezTo>
                  <a:pt x="401743" y="4281810"/>
                  <a:pt x="387837" y="4231324"/>
                  <a:pt x="369547" y="4181603"/>
                </a:cubicBezTo>
                <a:cubicBezTo>
                  <a:pt x="367642" y="4176461"/>
                  <a:pt x="368214" y="4170174"/>
                  <a:pt x="368595" y="4164458"/>
                </a:cubicBezTo>
                <a:cubicBezTo>
                  <a:pt x="369928" y="4148453"/>
                  <a:pt x="376597" y="4131119"/>
                  <a:pt x="372597" y="4116641"/>
                </a:cubicBezTo>
                <a:cubicBezTo>
                  <a:pt x="361545" y="4078159"/>
                  <a:pt x="348211" y="4040058"/>
                  <a:pt x="331447" y="4003861"/>
                </a:cubicBezTo>
                <a:cubicBezTo>
                  <a:pt x="314493" y="3967091"/>
                  <a:pt x="300203" y="3932993"/>
                  <a:pt x="317350" y="3890891"/>
                </a:cubicBezTo>
                <a:cubicBezTo>
                  <a:pt x="324589" y="3872985"/>
                  <a:pt x="319445" y="3849362"/>
                  <a:pt x="317541" y="3828785"/>
                </a:cubicBezTo>
                <a:cubicBezTo>
                  <a:pt x="316016" y="3813737"/>
                  <a:pt x="307442" y="3799258"/>
                  <a:pt x="307442" y="3784397"/>
                </a:cubicBezTo>
                <a:cubicBezTo>
                  <a:pt x="307442" y="3744770"/>
                  <a:pt x="297346" y="3709529"/>
                  <a:pt x="276771" y="3675238"/>
                </a:cubicBezTo>
                <a:cubicBezTo>
                  <a:pt x="268770" y="3661899"/>
                  <a:pt x="274105" y="3641134"/>
                  <a:pt x="272009" y="3623799"/>
                </a:cubicBezTo>
                <a:cubicBezTo>
                  <a:pt x="269533" y="3605509"/>
                  <a:pt x="267247" y="3586653"/>
                  <a:pt x="261721" y="3569124"/>
                </a:cubicBezTo>
                <a:cubicBezTo>
                  <a:pt x="247242" y="3523785"/>
                  <a:pt x="230859" y="3479015"/>
                  <a:pt x="215618" y="3433866"/>
                </a:cubicBezTo>
                <a:cubicBezTo>
                  <a:pt x="203045" y="3396719"/>
                  <a:pt x="212952" y="3360139"/>
                  <a:pt x="218285" y="3323372"/>
                </a:cubicBezTo>
                <a:cubicBezTo>
                  <a:pt x="221716" y="3300319"/>
                  <a:pt x="229907" y="3278795"/>
                  <a:pt x="217715" y="3252885"/>
                </a:cubicBezTo>
                <a:cubicBezTo>
                  <a:pt x="206093" y="3228119"/>
                  <a:pt x="208761" y="3196686"/>
                  <a:pt x="202474" y="3168870"/>
                </a:cubicBezTo>
                <a:cubicBezTo>
                  <a:pt x="197141" y="3145436"/>
                  <a:pt x="188566" y="3122770"/>
                  <a:pt x="180184" y="3100099"/>
                </a:cubicBezTo>
                <a:cubicBezTo>
                  <a:pt x="168753" y="3069235"/>
                  <a:pt x="156753" y="3038756"/>
                  <a:pt x="162468" y="3005035"/>
                </a:cubicBezTo>
                <a:cubicBezTo>
                  <a:pt x="168946" y="2966742"/>
                  <a:pt x="144561" y="2940455"/>
                  <a:pt x="128367" y="2910353"/>
                </a:cubicBezTo>
                <a:cubicBezTo>
                  <a:pt x="117318" y="2889587"/>
                  <a:pt x="109126" y="2866918"/>
                  <a:pt x="102267" y="2844248"/>
                </a:cubicBezTo>
                <a:cubicBezTo>
                  <a:pt x="93313" y="2813958"/>
                  <a:pt x="87978" y="2782716"/>
                  <a:pt x="79217" y="2752235"/>
                </a:cubicBezTo>
                <a:cubicBezTo>
                  <a:pt x="66072" y="2706131"/>
                  <a:pt x="55784"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2" y="2360933"/>
                </a:cubicBezTo>
                <a:cubicBezTo>
                  <a:pt x="28541" y="2356744"/>
                  <a:pt x="36543" y="2344741"/>
                  <a:pt x="37878" y="2335405"/>
                </a:cubicBezTo>
                <a:cubicBezTo>
                  <a:pt x="41877" y="2307402"/>
                  <a:pt x="35972" y="2281683"/>
                  <a:pt x="23017" y="2254633"/>
                </a:cubicBezTo>
                <a:cubicBezTo>
                  <a:pt x="10825" y="2229296"/>
                  <a:pt x="12159" y="2197670"/>
                  <a:pt x="7395" y="2168903"/>
                </a:cubicBezTo>
                <a:cubicBezTo>
                  <a:pt x="5681"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6" y="1938009"/>
                  <a:pt x="18445" y="1921817"/>
                </a:cubicBezTo>
                <a:cubicBezTo>
                  <a:pt x="19779" y="1915912"/>
                  <a:pt x="24922" y="1910004"/>
                  <a:pt x="24161" y="1904673"/>
                </a:cubicBezTo>
                <a:cubicBezTo>
                  <a:pt x="15970" y="1851709"/>
                  <a:pt x="52545" y="1813610"/>
                  <a:pt x="68738" y="1768838"/>
                </a:cubicBezTo>
                <a:cubicBezTo>
                  <a:pt x="85885" y="1721785"/>
                  <a:pt x="112174" y="1676253"/>
                  <a:pt x="104364" y="1623675"/>
                </a:cubicBezTo>
                <a:cubicBezTo>
                  <a:pt x="99601" y="1591859"/>
                  <a:pt x="88551" y="1561189"/>
                  <a:pt x="81883" y="1529563"/>
                </a:cubicBezTo>
                <a:cubicBezTo>
                  <a:pt x="79597" y="1518324"/>
                  <a:pt x="79979" y="1505751"/>
                  <a:pt x="82264" y="1494509"/>
                </a:cubicBezTo>
                <a:cubicBezTo>
                  <a:pt x="92744" y="1440216"/>
                  <a:pt x="94267" y="1386684"/>
                  <a:pt x="77120" y="1333341"/>
                </a:cubicBezTo>
                <a:cubicBezTo>
                  <a:pt x="74262" y="1324198"/>
                  <a:pt x="71597" y="1314483"/>
                  <a:pt x="71597" y="1304955"/>
                </a:cubicBezTo>
                <a:cubicBezTo>
                  <a:pt x="71597" y="1252757"/>
                  <a:pt x="75597" y="1201512"/>
                  <a:pt x="94267" y="1151600"/>
                </a:cubicBezTo>
                <a:cubicBezTo>
                  <a:pt x="100554" y="1134834"/>
                  <a:pt x="96553" y="1114449"/>
                  <a:pt x="98078" y="1095972"/>
                </a:cubicBezTo>
                <a:cubicBezTo>
                  <a:pt x="99409" y="1078826"/>
                  <a:pt x="99981" y="1061298"/>
                  <a:pt x="104364" y="1044725"/>
                </a:cubicBezTo>
                <a:cubicBezTo>
                  <a:pt x="110839" y="1020529"/>
                  <a:pt x="111601" y="998052"/>
                  <a:pt x="105887" y="973095"/>
                </a:cubicBezTo>
                <a:cubicBezTo>
                  <a:pt x="100554" y="949281"/>
                  <a:pt x="103220" y="923562"/>
                  <a:pt x="103029" y="898797"/>
                </a:cubicBezTo>
                <a:cubicBezTo>
                  <a:pt x="102839" y="871173"/>
                  <a:pt x="102649" y="843552"/>
                  <a:pt x="103601" y="815929"/>
                </a:cubicBezTo>
                <a:cubicBezTo>
                  <a:pt x="103981" y="804877"/>
                  <a:pt x="111601" y="792306"/>
                  <a:pt x="108553" y="783158"/>
                </a:cubicBezTo>
                <a:cubicBezTo>
                  <a:pt x="98267" y="753633"/>
                  <a:pt x="110649" y="724104"/>
                  <a:pt x="105127" y="694576"/>
                </a:cubicBezTo>
                <a:cubicBezTo>
                  <a:pt x="102267" y="680096"/>
                  <a:pt x="110078" y="663713"/>
                  <a:pt x="110839" y="648092"/>
                </a:cubicBezTo>
                <a:cubicBezTo>
                  <a:pt x="112174" y="622564"/>
                  <a:pt x="111601" y="597037"/>
                  <a:pt x="111983" y="571508"/>
                </a:cubicBezTo>
                <a:cubicBezTo>
                  <a:pt x="112174" y="563125"/>
                  <a:pt x="112936" y="554933"/>
                  <a:pt x="113318" y="546552"/>
                </a:cubicBezTo>
                <a:cubicBezTo>
                  <a:pt x="113697" y="539121"/>
                  <a:pt x="115411" y="531310"/>
                  <a:pt x="114081" y="524262"/>
                </a:cubicBezTo>
                <a:cubicBezTo>
                  <a:pt x="109315" y="498733"/>
                  <a:pt x="101505" y="473587"/>
                  <a:pt x="98457" y="447870"/>
                </a:cubicBezTo>
                <a:cubicBezTo>
                  <a:pt x="95792" y="425581"/>
                  <a:pt x="99409" y="402529"/>
                  <a:pt x="97505" y="380050"/>
                </a:cubicBezTo>
                <a:cubicBezTo>
                  <a:pt x="94267" y="340425"/>
                  <a:pt x="88551" y="300800"/>
                  <a:pt x="84930" y="261173"/>
                </a:cubicBezTo>
                <a:cubicBezTo>
                  <a:pt x="84168" y="252600"/>
                  <a:pt x="88934" y="243648"/>
                  <a:pt x="89314" y="234883"/>
                </a:cubicBezTo>
                <a:cubicBezTo>
                  <a:pt x="90266" y="207450"/>
                  <a:pt x="90457" y="180017"/>
                  <a:pt x="91027" y="152584"/>
                </a:cubicBezTo>
                <a:cubicBezTo>
                  <a:pt x="91218" y="136963"/>
                  <a:pt x="90647" y="121150"/>
                  <a:pt x="92361" y="105718"/>
                </a:cubicBezTo>
                <a:cubicBezTo>
                  <a:pt x="94647" y="85336"/>
                  <a:pt x="98078" y="66857"/>
                  <a:pt x="83217" y="47806"/>
                </a:cubicBezTo>
                <a:cubicBezTo>
                  <a:pt x="77453" y="40471"/>
                  <a:pt x="73691" y="32636"/>
                  <a:pt x="71207" y="24480"/>
                </a:cubicBezTo>
                <a:close/>
              </a:path>
            </a:pathLst>
          </a:custGeom>
          <a:effectLst>
            <a:outerShdw blurRad="381000" dist="152400" dir="10800000" algn="tr" rotWithShape="0">
              <a:prstClr val="black">
                <a:alpha val="10000"/>
              </a:prstClr>
            </a:outerShdw>
          </a:effectLst>
        </p:spPr>
      </p:pic>
      <p:grpSp>
        <p:nvGrpSpPr>
          <p:cNvPr id="22" name="Group 21">
            <a:extLst>
              <a:ext uri="{FF2B5EF4-FFF2-40B4-BE49-F238E27FC236}">
                <a16:creationId xmlns:a16="http://schemas.microsoft.com/office/drawing/2014/main" id="{EE5D87AC-5CCC-4E1F-8B25-D3A6053029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32356" y="0"/>
            <a:ext cx="874718" cy="6857455"/>
            <a:chOff x="5632356" y="0"/>
            <a:chExt cx="874718" cy="6857455"/>
          </a:xfrm>
        </p:grpSpPr>
        <p:sp>
          <p:nvSpPr>
            <p:cNvPr id="23" name="Freeform: Shape 22">
              <a:extLst>
                <a:ext uri="{FF2B5EF4-FFF2-40B4-BE49-F238E27FC236}">
                  <a16:creationId xmlns:a16="http://schemas.microsoft.com/office/drawing/2014/main" id="{6EFC8E10-A01A-44C0-92B4-4837ED6C4B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3329C434-C896-4DBB-9A47-D99A5EE41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 Placeholder 3">
            <a:extLst>
              <a:ext uri="{FF2B5EF4-FFF2-40B4-BE49-F238E27FC236}">
                <a16:creationId xmlns:a16="http://schemas.microsoft.com/office/drawing/2014/main" id="{6F460300-BEF0-ED7B-2F0B-453BA6ED9703}"/>
              </a:ext>
            </a:extLst>
          </p:cNvPr>
          <p:cNvSpPr>
            <a:spLocks noGrp="1"/>
          </p:cNvSpPr>
          <p:nvPr>
            <p:ph type="body" sz="half" idx="2"/>
          </p:nvPr>
        </p:nvSpPr>
        <p:spPr>
          <a:xfrm>
            <a:off x="761999" y="3099796"/>
            <a:ext cx="4990194" cy="3167019"/>
          </a:xfrm>
        </p:spPr>
        <p:txBody>
          <a:bodyPr vert="horz" lIns="91440" tIns="45720" rIns="91440" bIns="45720" rtlCol="0" anchor="t">
            <a:normAutofit lnSpcReduction="10000"/>
          </a:bodyPr>
          <a:lstStyle/>
          <a:p>
            <a:r>
              <a:rPr lang="en-US" dirty="0"/>
              <a:t>While playing in an abandoned chicken processing factory as a child in Chile, Ryan very stereotypically fell into a vat of chemicals that forever changed him. Turning the ultimate set of lemons into lemonade, if lemonade was a cybernetically enhanced humanoid chicken, the doctors were able to enable him to have somewhat normal function by grafting his body with machines.  Now known as the undefeated Mac Diablo in central America. He has carved out a stable life fighting in high stakes cockfighting games by day, and leveraging his enhanced connection to machines to hunt down cyber criminals by night.</a:t>
            </a:r>
          </a:p>
        </p:txBody>
      </p:sp>
    </p:spTree>
    <p:extLst>
      <p:ext uri="{BB962C8B-B14F-4D97-AF65-F5344CB8AC3E}">
        <p14:creationId xmlns:p14="http://schemas.microsoft.com/office/powerpoint/2010/main" val="2379483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588D7E5-D16D-46A5-95CF-A4EE943D8C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0B55DB-7489-EB49-D1CC-2404625CD021}"/>
              </a:ext>
            </a:extLst>
          </p:cNvPr>
          <p:cNvSpPr>
            <a:spLocks noGrp="1"/>
          </p:cNvSpPr>
          <p:nvPr>
            <p:ph type="ctrTitle"/>
          </p:nvPr>
        </p:nvSpPr>
        <p:spPr>
          <a:xfrm>
            <a:off x="5526156" y="1163595"/>
            <a:ext cx="5903843" cy="3052706"/>
          </a:xfrm>
        </p:spPr>
        <p:txBody>
          <a:bodyPr>
            <a:normAutofit/>
          </a:bodyPr>
          <a:lstStyle/>
          <a:p>
            <a:pPr algn="l"/>
            <a:r>
              <a:rPr lang="en-US" sz="8000"/>
              <a:t>Active Directory</a:t>
            </a:r>
          </a:p>
        </p:txBody>
      </p:sp>
      <p:sp>
        <p:nvSpPr>
          <p:cNvPr id="3" name="Subtitle 2">
            <a:extLst>
              <a:ext uri="{FF2B5EF4-FFF2-40B4-BE49-F238E27FC236}">
                <a16:creationId xmlns:a16="http://schemas.microsoft.com/office/drawing/2014/main" id="{D6611BC7-260F-B99D-6FED-5E255FA2EBF2}"/>
              </a:ext>
            </a:extLst>
          </p:cNvPr>
          <p:cNvSpPr>
            <a:spLocks noGrp="1"/>
          </p:cNvSpPr>
          <p:nvPr>
            <p:ph type="subTitle" idx="1"/>
          </p:nvPr>
        </p:nvSpPr>
        <p:spPr>
          <a:xfrm>
            <a:off x="5526154" y="4516340"/>
            <a:ext cx="5903843" cy="1279621"/>
          </a:xfrm>
        </p:spPr>
        <p:txBody>
          <a:bodyPr>
            <a:normAutofit/>
          </a:bodyPr>
          <a:lstStyle/>
          <a:p>
            <a:pPr algn="l"/>
            <a:r>
              <a:rPr lang="en-US" dirty="0"/>
              <a:t>Post Exploitation Tradecraft</a:t>
            </a:r>
            <a:endParaRPr lang="en-US"/>
          </a:p>
        </p:txBody>
      </p:sp>
      <p:sp>
        <p:nvSpPr>
          <p:cNvPr id="10" name="Freeform: Shape 9">
            <a:extLst>
              <a:ext uri="{FF2B5EF4-FFF2-40B4-BE49-F238E27FC236}">
                <a16:creationId xmlns:a16="http://schemas.microsoft.com/office/drawing/2014/main" id="{6E8FF1DD-6B6A-4F7A-9F2D-6BC47F56A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6D8FBD0B-C1AF-4B85-811D-11036103CE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13" name="Freeform: Shape 12">
              <a:extLst>
                <a:ext uri="{FF2B5EF4-FFF2-40B4-BE49-F238E27FC236}">
                  <a16:creationId xmlns:a16="http://schemas.microsoft.com/office/drawing/2014/main" id="{DFCB050E-8FF3-45FF-8B6A-43E59C1AC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9F5DD5B-248C-4A3C-B1F9-DDEF532715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829078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2461F8-3066-22D0-186D-6A781DA381E8}"/>
              </a:ext>
            </a:extLst>
          </p:cNvPr>
          <p:cNvSpPr txBox="1"/>
          <p:nvPr/>
        </p:nvSpPr>
        <p:spPr>
          <a:xfrm>
            <a:off x="466531" y="167951"/>
            <a:ext cx="6624734" cy="369332"/>
          </a:xfrm>
          <a:prstGeom prst="rect">
            <a:avLst/>
          </a:prstGeom>
          <a:noFill/>
        </p:spPr>
        <p:txBody>
          <a:bodyPr wrap="square" rtlCol="0">
            <a:spAutoFit/>
          </a:bodyPr>
          <a:lstStyle/>
          <a:p>
            <a:r>
              <a:rPr lang="en-US" dirty="0"/>
              <a:t>Attack Chain</a:t>
            </a:r>
          </a:p>
        </p:txBody>
      </p:sp>
      <p:sp>
        <p:nvSpPr>
          <p:cNvPr id="3" name="TextBox 2">
            <a:extLst>
              <a:ext uri="{FF2B5EF4-FFF2-40B4-BE49-F238E27FC236}">
                <a16:creationId xmlns:a16="http://schemas.microsoft.com/office/drawing/2014/main" id="{256248F9-9216-F1DD-67A4-C22421BEE583}"/>
              </a:ext>
            </a:extLst>
          </p:cNvPr>
          <p:cNvSpPr txBox="1"/>
          <p:nvPr/>
        </p:nvSpPr>
        <p:spPr>
          <a:xfrm>
            <a:off x="466531" y="1169437"/>
            <a:ext cx="6624734" cy="369332"/>
          </a:xfrm>
          <a:prstGeom prst="rect">
            <a:avLst/>
          </a:prstGeom>
          <a:noFill/>
        </p:spPr>
        <p:txBody>
          <a:bodyPr wrap="square" rtlCol="0">
            <a:spAutoFit/>
          </a:bodyPr>
          <a:lstStyle/>
          <a:p>
            <a:r>
              <a:rPr lang="en-US" dirty="0"/>
              <a:t>Adding an attack chain shorty.</a:t>
            </a:r>
          </a:p>
        </p:txBody>
      </p:sp>
    </p:spTree>
    <p:extLst>
      <p:ext uri="{BB962C8B-B14F-4D97-AF65-F5344CB8AC3E}">
        <p14:creationId xmlns:p14="http://schemas.microsoft.com/office/powerpoint/2010/main" val="18611183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D2690-A7C5-61E5-1F91-6F893358CC49}"/>
              </a:ext>
            </a:extLst>
          </p:cNvPr>
          <p:cNvSpPr>
            <a:spLocks noGrp="1"/>
          </p:cNvSpPr>
          <p:nvPr>
            <p:ph type="title"/>
          </p:nvPr>
        </p:nvSpPr>
        <p:spPr/>
        <p:txBody>
          <a:bodyPr/>
          <a:lstStyle/>
          <a:p>
            <a:r>
              <a:rPr lang="en-US" dirty="0"/>
              <a:t>Credential Grabbing</a:t>
            </a:r>
          </a:p>
        </p:txBody>
      </p:sp>
      <p:sp>
        <p:nvSpPr>
          <p:cNvPr id="3" name="Content Placeholder 2">
            <a:extLst>
              <a:ext uri="{FF2B5EF4-FFF2-40B4-BE49-F238E27FC236}">
                <a16:creationId xmlns:a16="http://schemas.microsoft.com/office/drawing/2014/main" id="{B573EBAD-79C1-9F52-28B2-F5E6AD983FD1}"/>
              </a:ext>
            </a:extLst>
          </p:cNvPr>
          <p:cNvSpPr>
            <a:spLocks noGrp="1"/>
          </p:cNvSpPr>
          <p:nvPr>
            <p:ph idx="1"/>
          </p:nvPr>
        </p:nvSpPr>
        <p:spPr/>
        <p:txBody>
          <a:bodyPr/>
          <a:lstStyle/>
          <a:p>
            <a:r>
              <a:rPr lang="en-US" dirty="0"/>
              <a:t>Common Threat Actor Techniques</a:t>
            </a:r>
          </a:p>
          <a:p>
            <a:pPr lvl="1"/>
            <a:r>
              <a:rPr lang="en-US" dirty="0" err="1"/>
              <a:t>Mimikatz</a:t>
            </a:r>
            <a:endParaRPr lang="en-US" dirty="0"/>
          </a:p>
          <a:p>
            <a:r>
              <a:rPr lang="en-US" dirty="0"/>
              <a:t>Detections for Common Techniques</a:t>
            </a:r>
          </a:p>
          <a:p>
            <a:pPr lvl="1"/>
            <a:r>
              <a:rPr lang="en-US" dirty="0" err="1"/>
              <a:t>Powershell</a:t>
            </a:r>
            <a:r>
              <a:rPr lang="en-US" dirty="0"/>
              <a:t> &amp; Sysmon</a:t>
            </a:r>
          </a:p>
          <a:p>
            <a:r>
              <a:rPr lang="en-US" dirty="0"/>
              <a:t>Advanced Techniques and Defense Evasion</a:t>
            </a:r>
          </a:p>
          <a:p>
            <a:pPr lvl="1"/>
            <a:r>
              <a:rPr lang="en-US" dirty="0"/>
              <a:t>Custom tooling, Windows Defender Evasion</a:t>
            </a:r>
          </a:p>
        </p:txBody>
      </p:sp>
    </p:spTree>
    <p:extLst>
      <p:ext uri="{BB962C8B-B14F-4D97-AF65-F5344CB8AC3E}">
        <p14:creationId xmlns:p14="http://schemas.microsoft.com/office/powerpoint/2010/main" val="3212872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D43B9-7558-7279-33B6-6D0166DF8A48}"/>
              </a:ext>
            </a:extLst>
          </p:cNvPr>
          <p:cNvSpPr>
            <a:spLocks noGrp="1"/>
          </p:cNvSpPr>
          <p:nvPr>
            <p:ph type="title"/>
          </p:nvPr>
        </p:nvSpPr>
        <p:spPr/>
        <p:txBody>
          <a:bodyPr/>
          <a:lstStyle/>
          <a:p>
            <a:r>
              <a:rPr lang="en-US" dirty="0"/>
              <a:t>Enumeration</a:t>
            </a:r>
          </a:p>
        </p:txBody>
      </p:sp>
      <p:sp>
        <p:nvSpPr>
          <p:cNvPr id="3" name="Content Placeholder 2">
            <a:extLst>
              <a:ext uri="{FF2B5EF4-FFF2-40B4-BE49-F238E27FC236}">
                <a16:creationId xmlns:a16="http://schemas.microsoft.com/office/drawing/2014/main" id="{84E41ABC-44A8-DD1B-7992-09947F65FE46}"/>
              </a:ext>
            </a:extLst>
          </p:cNvPr>
          <p:cNvSpPr>
            <a:spLocks noGrp="1"/>
          </p:cNvSpPr>
          <p:nvPr>
            <p:ph idx="1"/>
          </p:nvPr>
        </p:nvSpPr>
        <p:spPr/>
        <p:txBody>
          <a:bodyPr/>
          <a:lstStyle/>
          <a:p>
            <a:r>
              <a:rPr lang="en-US" dirty="0"/>
              <a:t>Common Threat Actor Techniques</a:t>
            </a:r>
          </a:p>
          <a:p>
            <a:pPr lvl="1"/>
            <a:r>
              <a:rPr lang="en-US" dirty="0" err="1"/>
              <a:t>Mimikatz</a:t>
            </a:r>
            <a:endParaRPr lang="en-US" dirty="0"/>
          </a:p>
          <a:p>
            <a:r>
              <a:rPr lang="en-US" dirty="0"/>
              <a:t>Detections for Common Techniques</a:t>
            </a:r>
          </a:p>
          <a:p>
            <a:pPr lvl="1"/>
            <a:r>
              <a:rPr lang="en-US" dirty="0" err="1"/>
              <a:t>Powershell</a:t>
            </a:r>
            <a:r>
              <a:rPr lang="en-US" dirty="0"/>
              <a:t> &amp; Sysmon</a:t>
            </a:r>
          </a:p>
          <a:p>
            <a:r>
              <a:rPr lang="en-US" dirty="0"/>
              <a:t>Advanced Techniques and Defense Evasion</a:t>
            </a:r>
          </a:p>
          <a:p>
            <a:pPr lvl="1"/>
            <a:r>
              <a:rPr lang="en-US" dirty="0"/>
              <a:t>Custom tooling, Windows Defender Evasion</a:t>
            </a:r>
          </a:p>
        </p:txBody>
      </p:sp>
    </p:spTree>
    <p:extLst>
      <p:ext uri="{BB962C8B-B14F-4D97-AF65-F5344CB8AC3E}">
        <p14:creationId xmlns:p14="http://schemas.microsoft.com/office/powerpoint/2010/main" val="2560565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0FB8E-E93B-E02B-8C08-BC1C21EDF7F3}"/>
              </a:ext>
            </a:extLst>
          </p:cNvPr>
          <p:cNvSpPr>
            <a:spLocks noGrp="1"/>
          </p:cNvSpPr>
          <p:nvPr>
            <p:ph type="title"/>
          </p:nvPr>
        </p:nvSpPr>
        <p:spPr/>
        <p:txBody>
          <a:bodyPr/>
          <a:lstStyle/>
          <a:p>
            <a:r>
              <a:rPr lang="en-US" dirty="0" err="1"/>
              <a:t>Kerberoasting</a:t>
            </a:r>
            <a:endParaRPr lang="en-US" dirty="0"/>
          </a:p>
        </p:txBody>
      </p:sp>
      <p:sp>
        <p:nvSpPr>
          <p:cNvPr id="3" name="Content Placeholder 2">
            <a:extLst>
              <a:ext uri="{FF2B5EF4-FFF2-40B4-BE49-F238E27FC236}">
                <a16:creationId xmlns:a16="http://schemas.microsoft.com/office/drawing/2014/main" id="{D5CAAAE2-7C5D-B8C4-E8D1-EEC8CFC0DD2D}"/>
              </a:ext>
            </a:extLst>
          </p:cNvPr>
          <p:cNvSpPr>
            <a:spLocks noGrp="1"/>
          </p:cNvSpPr>
          <p:nvPr>
            <p:ph idx="1"/>
          </p:nvPr>
        </p:nvSpPr>
        <p:spPr/>
        <p:txBody>
          <a:bodyPr/>
          <a:lstStyle/>
          <a:p>
            <a:r>
              <a:rPr lang="en-US" dirty="0"/>
              <a:t>Common Threat Actor Techniques</a:t>
            </a:r>
          </a:p>
          <a:p>
            <a:pPr lvl="1"/>
            <a:r>
              <a:rPr lang="en-US" dirty="0" err="1"/>
              <a:t>Mimikatz</a:t>
            </a:r>
            <a:endParaRPr lang="en-US" dirty="0"/>
          </a:p>
          <a:p>
            <a:r>
              <a:rPr lang="en-US" dirty="0"/>
              <a:t>Detections for Common Techniques</a:t>
            </a:r>
          </a:p>
          <a:p>
            <a:pPr lvl="1"/>
            <a:r>
              <a:rPr lang="en-US" dirty="0" err="1"/>
              <a:t>Powershell</a:t>
            </a:r>
            <a:r>
              <a:rPr lang="en-US" dirty="0"/>
              <a:t> &amp; Sysmon</a:t>
            </a:r>
          </a:p>
          <a:p>
            <a:r>
              <a:rPr lang="en-US" dirty="0"/>
              <a:t>Advanced Techniques and Defense Evasion</a:t>
            </a:r>
          </a:p>
          <a:p>
            <a:pPr lvl="1"/>
            <a:r>
              <a:rPr lang="en-US" dirty="0"/>
              <a:t>Custom tooling, Windows Defender Evasion</a:t>
            </a:r>
          </a:p>
        </p:txBody>
      </p:sp>
    </p:spTree>
    <p:extLst>
      <p:ext uri="{BB962C8B-B14F-4D97-AF65-F5344CB8AC3E}">
        <p14:creationId xmlns:p14="http://schemas.microsoft.com/office/powerpoint/2010/main" val="3079073705"/>
      </p:ext>
    </p:extLst>
  </p:cSld>
  <p:clrMapOvr>
    <a:masterClrMapping/>
  </p:clrMapOvr>
</p:sld>
</file>

<file path=ppt/theme/theme1.xml><?xml version="1.0" encoding="utf-8"?>
<a:theme xmlns:a="http://schemas.openxmlformats.org/drawingml/2006/main" name="TornVTI">
  <a:themeElements>
    <a:clrScheme name="AnalogousFromLightSeedRightStep">
      <a:dk1>
        <a:srgbClr val="000000"/>
      </a:dk1>
      <a:lt1>
        <a:srgbClr val="FFFFFF"/>
      </a:lt1>
      <a:dk2>
        <a:srgbClr val="3E3423"/>
      </a:dk2>
      <a:lt2>
        <a:srgbClr val="E2E7E8"/>
      </a:lt2>
      <a:accent1>
        <a:srgbClr val="C49791"/>
      </a:accent1>
      <a:accent2>
        <a:srgbClr val="BA9E7F"/>
      </a:accent2>
      <a:accent3>
        <a:srgbClr val="A7A57F"/>
      </a:accent3>
      <a:accent4>
        <a:srgbClr val="97AB75"/>
      </a:accent4>
      <a:accent5>
        <a:srgbClr val="8CAD83"/>
      </a:accent5>
      <a:accent6>
        <a:srgbClr val="78AF82"/>
      </a:accent6>
      <a:hlink>
        <a:srgbClr val="598C92"/>
      </a:hlink>
      <a:folHlink>
        <a:srgbClr val="7F7F7F"/>
      </a:folHlink>
    </a:clrScheme>
    <a:fontScheme name="Torn">
      <a:majorFont>
        <a:latin typeface="Verdana Pro Cond SemiBold"/>
        <a:ea typeface=""/>
        <a:cs typeface=""/>
      </a:majorFont>
      <a:minorFont>
        <a:latin typeface="Verdana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docProps/app.xml><?xml version="1.0" encoding="utf-8"?>
<Properties xmlns="http://schemas.openxmlformats.org/officeDocument/2006/extended-properties" xmlns:vt="http://schemas.openxmlformats.org/officeDocument/2006/docPropsVTypes">
  <TotalTime>123</TotalTime>
  <Words>350</Words>
  <Application>Microsoft Office PowerPoint</Application>
  <PresentationFormat>Widescreen</PresentationFormat>
  <Paragraphs>34</Paragraphs>
  <Slides>13</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Verdana Pro</vt:lpstr>
      <vt:lpstr>Verdana Pro Cond SemiBold</vt:lpstr>
      <vt:lpstr>TornVTI</vt:lpstr>
      <vt:lpstr>Active Directory: The good, The bad, and the lolWUT?</vt:lpstr>
      <vt:lpstr>Aaron Rosenmund @arosenmund</vt:lpstr>
      <vt:lpstr>Brandon DeVault @DeVaultsecurity</vt:lpstr>
      <vt:lpstr>Ryan Chapman @rj_chap</vt:lpstr>
      <vt:lpstr>Active Directory</vt:lpstr>
      <vt:lpstr>PowerPoint Presentation</vt:lpstr>
      <vt:lpstr>Credential Grabbing</vt:lpstr>
      <vt:lpstr>Enumeration</vt:lpstr>
      <vt:lpstr>Kerberoasting</vt:lpstr>
      <vt:lpstr>The Lab Environment  Account Required: www.pluralsight.com/free (no cc required) </vt:lpstr>
      <vt:lpstr>Active Directory Sandbox</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Active Directory: The good, The bad, and the lolWUT?</dc:title>
  <dc:creator>Aaron Rosenmund</dc:creator>
  <cp:lastModifiedBy>Aaron Rosenmund</cp:lastModifiedBy>
  <cp:revision>2</cp:revision>
  <dcterms:created xsi:type="dcterms:W3CDTF">2023-08-08T04:08:21Z</dcterms:created>
  <dcterms:modified xsi:type="dcterms:W3CDTF">2023-08-09T21:03:19Z</dcterms:modified>
</cp:coreProperties>
</file>

<file path=docProps/thumbnail.jpeg>
</file>